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rels" ContentType="application/vnd.openxmlformats-package.relationships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Default Extension="jpeg" ContentType="image/jpeg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gif" ContentType="image/gif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395412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l" rtl="0">
              <a:spcBef>
                <a:spcPts val="0"/>
              </a:spcBef>
              <a:buClr>
                <a:srgbClr val="FFA711"/>
              </a:buClr>
              <a:buSzPct val="100000"/>
              <a:buFont typeface="Georgia"/>
              <a:buNone/>
              <a:defRPr sz="4800" b="1" i="0" u="none" strike="noStrike" cap="none" baseline="0">
                <a:solidFill>
                  <a:srgbClr val="FFA71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685800" y="2910423"/>
            <a:ext cx="7772400" cy="1118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203200" algn="l" rtl="0">
              <a:spcBef>
                <a:spcPts val="0"/>
              </a:spcBef>
              <a:buClr>
                <a:schemeClr val="lt2"/>
              </a:buClr>
              <a:buSzPct val="100000"/>
              <a:buFont typeface="Georgia"/>
              <a:buNone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grpSp>
        <p:nvGrpSpPr>
          <p:cNvPr id="11" name="Shape 11"/>
          <p:cNvGrpSpPr/>
          <p:nvPr/>
        </p:nvGrpSpPr>
        <p:grpSpPr>
          <a:xfrm>
            <a:off x="0" y="4615343"/>
            <a:ext cx="9144000" cy="2197267"/>
            <a:chOff x="0" y="3690482"/>
            <a:chExt cx="9144000" cy="850171"/>
          </a:xfrm>
        </p:grpSpPr>
        <p:sp>
          <p:nvSpPr>
            <p:cNvPr id="12" name="Shape 12"/>
            <p:cNvSpPr/>
            <p:nvPr/>
          </p:nvSpPr>
          <p:spPr>
            <a:xfrm>
              <a:off x="0" y="4419321"/>
              <a:ext cx="9144000" cy="72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0" y="3956051"/>
              <a:ext cx="9144000" cy="182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0" y="4186767"/>
              <a:ext cx="9144000" cy="1337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0" y="4320625"/>
              <a:ext cx="9144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8" name="Shape 18"/>
            <p:cNvSpPr/>
            <p:nvPr/>
          </p:nvSpPr>
          <p:spPr>
            <a:xfrm>
              <a:off x="0" y="4478853"/>
              <a:ext cx="9144000" cy="61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9" name="Shape 19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buNone/>
              <a:defRPr>
                <a:solidFill>
                  <a:srgbClr val="FFA711"/>
                </a:solidFill>
              </a:defRPr>
            </a:lvl1pPr>
            <a:lvl2pPr rtl="0">
              <a:buNone/>
              <a:defRPr>
                <a:solidFill>
                  <a:srgbClr val="FFA711"/>
                </a:solidFill>
              </a:defRPr>
            </a:lvl2pPr>
            <a:lvl3pPr rtl="0">
              <a:buNone/>
              <a:defRPr>
                <a:solidFill>
                  <a:srgbClr val="FFA711"/>
                </a:solidFill>
              </a:defRPr>
            </a:lvl3pPr>
            <a:lvl4pPr rtl="0">
              <a:buNone/>
              <a:defRPr>
                <a:solidFill>
                  <a:srgbClr val="FFA711"/>
                </a:solidFill>
              </a:defRPr>
            </a:lvl4pPr>
            <a:lvl5pPr rtl="0">
              <a:buNone/>
              <a:defRPr>
                <a:solidFill>
                  <a:srgbClr val="FFA711"/>
                </a:solidFill>
              </a:defRPr>
            </a:lvl5pPr>
            <a:lvl6pPr rtl="0">
              <a:buNone/>
              <a:defRPr>
                <a:solidFill>
                  <a:srgbClr val="FFA711"/>
                </a:solidFill>
              </a:defRPr>
            </a:lvl6pPr>
            <a:lvl7pPr rtl="0">
              <a:buNone/>
              <a:defRPr>
                <a:solidFill>
                  <a:srgbClr val="FFA711"/>
                </a:solidFill>
              </a:defRPr>
            </a:lvl7pPr>
            <a:lvl8pPr rtl="0">
              <a:buNone/>
              <a:defRPr>
                <a:solidFill>
                  <a:srgbClr val="FFA711"/>
                </a:solidFill>
              </a:defRPr>
            </a:lvl8pPr>
            <a:lvl9pPr rtl="0">
              <a:buNone/>
              <a:defRPr>
                <a:solidFill>
                  <a:srgbClr val="FFA711"/>
                </a:solidFill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2"/>
              </a:buClr>
              <a:buSzPct val="166666"/>
              <a:buFont typeface="Arial"/>
              <a:buChar char="•"/>
              <a:defRPr sz="32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42950" indent="-285750" algn="l" rtl="0">
              <a:spcBef>
                <a:spcPts val="560"/>
              </a:spcBef>
              <a:buClr>
                <a:schemeClr val="lt2"/>
              </a:buClr>
              <a:buSzPct val="100000"/>
              <a:buFont typeface="Courier New"/>
              <a:buChar char="o"/>
              <a:defRPr sz="28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143000" indent="-228600" algn="l" rtl="0">
              <a:spcBef>
                <a:spcPts val="480"/>
              </a:spcBef>
              <a:buClr>
                <a:schemeClr val="lt2"/>
              </a:buClr>
              <a:buSzPct val="100000"/>
              <a:buFont typeface="Wingdings"/>
              <a:buChar char="§"/>
              <a:defRPr sz="24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600200" indent="-228600" algn="l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0574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5146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2971800" indent="-228600" algn="l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4290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sz="2000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38862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sz="2000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grpSp>
        <p:nvGrpSpPr>
          <p:cNvPr id="23" name="Shape 23"/>
          <p:cNvGrpSpPr/>
          <p:nvPr/>
        </p:nvGrpSpPr>
        <p:grpSpPr>
          <a:xfrm>
            <a:off x="0" y="6078691"/>
            <a:ext cx="9144000" cy="779372"/>
            <a:chOff x="0" y="3690482"/>
            <a:chExt cx="9144000" cy="301556"/>
          </a:xfrm>
        </p:grpSpPr>
        <p:sp>
          <p:nvSpPr>
            <p:cNvPr id="24" name="Shape 24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25" name="Shape 25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26" name="Shape 26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35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>
                <a:solidFill>
                  <a:schemeClr val="lt2"/>
                </a:solidFill>
              </a:defRPr>
            </a:lvl1pPr>
            <a:lvl2pPr rtl="0">
              <a:buNone/>
              <a:defRPr sz="2400">
                <a:solidFill>
                  <a:schemeClr val="lt2"/>
                </a:solidFill>
              </a:defRPr>
            </a:lvl2pPr>
            <a:lvl3pPr rtl="0">
              <a:buNone/>
              <a:defRPr sz="2000">
                <a:solidFill>
                  <a:schemeClr val="lt2"/>
                </a:solidFill>
              </a:defRPr>
            </a:lvl3pPr>
            <a:lvl4pPr rtl="0">
              <a:buNone/>
              <a:defRPr sz="1800">
                <a:solidFill>
                  <a:schemeClr val="lt2"/>
                </a:solidFill>
              </a:defRPr>
            </a:lvl4pPr>
            <a:lvl5pPr rtl="0">
              <a:buNone/>
              <a:defRPr sz="1800">
                <a:solidFill>
                  <a:schemeClr val="lt2"/>
                </a:solidFill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35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>
                <a:solidFill>
                  <a:schemeClr val="lt2"/>
                </a:solidFill>
              </a:defRPr>
            </a:lvl1pPr>
            <a:lvl2pPr rtl="0">
              <a:buNone/>
              <a:defRPr sz="2400">
                <a:solidFill>
                  <a:schemeClr val="lt2"/>
                </a:solidFill>
              </a:defRPr>
            </a:lvl2pPr>
            <a:lvl3pPr rtl="0">
              <a:buNone/>
              <a:defRPr sz="2000">
                <a:solidFill>
                  <a:schemeClr val="lt2"/>
                </a:solidFill>
              </a:defRPr>
            </a:lvl3pPr>
            <a:lvl4pPr rtl="0">
              <a:buNone/>
              <a:defRPr sz="1800">
                <a:solidFill>
                  <a:schemeClr val="lt2"/>
                </a:solidFill>
              </a:defRPr>
            </a:lvl4pPr>
            <a:lvl5pPr rtl="0">
              <a:buNone/>
              <a:defRPr sz="1800">
                <a:solidFill>
                  <a:schemeClr val="lt2"/>
                </a:solidFill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grpSp>
        <p:nvGrpSpPr>
          <p:cNvPr id="31" name="Shape 31"/>
          <p:cNvGrpSpPr/>
          <p:nvPr/>
        </p:nvGrpSpPr>
        <p:grpSpPr>
          <a:xfrm>
            <a:off x="0" y="6078691"/>
            <a:ext cx="9144000" cy="779372"/>
            <a:chOff x="0" y="3690482"/>
            <a:chExt cx="9144000" cy="301556"/>
          </a:xfrm>
        </p:grpSpPr>
        <p:sp>
          <p:nvSpPr>
            <p:cNvPr id="32" name="Shape 32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3" name="Shape 33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grpSp>
        <p:nvGrpSpPr>
          <p:cNvPr id="37" name="Shape 37"/>
          <p:cNvGrpSpPr/>
          <p:nvPr/>
        </p:nvGrpSpPr>
        <p:grpSpPr>
          <a:xfrm>
            <a:off x="0" y="6078691"/>
            <a:ext cx="9144000" cy="779372"/>
            <a:chOff x="0" y="3690482"/>
            <a:chExt cx="9144000" cy="301556"/>
          </a:xfrm>
        </p:grpSpPr>
        <p:sp>
          <p:nvSpPr>
            <p:cNvPr id="38" name="Shape 38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39" name="Shape 39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0" name="Shape 40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62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1pPr>
            <a:lvl2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2pPr>
            <a:lvl3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3pPr>
            <a:lvl4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4pPr>
            <a:lvl5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5pPr>
            <a:lvl6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6pPr>
            <a:lvl7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7pPr>
            <a:lvl8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8pPr>
            <a:lvl9pPr marL="0" indent="88900" algn="ctr" rtl="0">
              <a:buClr>
                <a:srgbClr val="FFA711"/>
              </a:buClr>
              <a:buSzPct val="100000"/>
              <a:buFont typeface="Georgia"/>
              <a:buNone/>
              <a:defRPr sz="1400">
                <a:solidFill>
                  <a:srgbClr val="FFA711"/>
                </a:solidFill>
              </a:defRPr>
            </a:lvl9pPr>
          </a:lstStyle>
          <a:p>
            <a:endParaRPr/>
          </a:p>
        </p:txBody>
      </p:sp>
      <p:grpSp>
        <p:nvGrpSpPr>
          <p:cNvPr id="43" name="Shape 43"/>
          <p:cNvGrpSpPr/>
          <p:nvPr/>
        </p:nvGrpSpPr>
        <p:grpSpPr>
          <a:xfrm>
            <a:off x="0" y="6078691"/>
            <a:ext cx="9144000" cy="779372"/>
            <a:chOff x="0" y="3690482"/>
            <a:chExt cx="9144000" cy="301556"/>
          </a:xfrm>
        </p:grpSpPr>
        <p:sp>
          <p:nvSpPr>
            <p:cNvPr id="44" name="Shape 44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5" name="Shape 45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46" name="Shape 46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Shape 48"/>
          <p:cNvGrpSpPr/>
          <p:nvPr/>
        </p:nvGrpSpPr>
        <p:grpSpPr>
          <a:xfrm>
            <a:off x="0" y="4615343"/>
            <a:ext cx="9144000" cy="2197267"/>
            <a:chOff x="0" y="3690482"/>
            <a:chExt cx="9144000" cy="850171"/>
          </a:xfrm>
        </p:grpSpPr>
        <p:sp>
          <p:nvSpPr>
            <p:cNvPr id="49" name="Shape 49"/>
            <p:cNvSpPr/>
            <p:nvPr/>
          </p:nvSpPr>
          <p:spPr>
            <a:xfrm>
              <a:off x="0" y="4419321"/>
              <a:ext cx="9144000" cy="72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0" name="Shape 50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1" name="Shape 51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2" name="Shape 52"/>
            <p:cNvSpPr/>
            <p:nvPr/>
          </p:nvSpPr>
          <p:spPr>
            <a:xfrm>
              <a:off x="0" y="3956051"/>
              <a:ext cx="9144000" cy="182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3" name="Shape 53"/>
            <p:cNvSpPr/>
            <p:nvPr/>
          </p:nvSpPr>
          <p:spPr>
            <a:xfrm>
              <a:off x="0" y="4186767"/>
              <a:ext cx="9144000" cy="1337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4" name="Shape 54"/>
            <p:cNvSpPr/>
            <p:nvPr/>
          </p:nvSpPr>
          <p:spPr>
            <a:xfrm>
              <a:off x="0" y="4320625"/>
              <a:ext cx="9144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5" name="Shape 55"/>
            <p:cNvSpPr/>
            <p:nvPr/>
          </p:nvSpPr>
          <p:spPr>
            <a:xfrm>
              <a:off x="0" y="4478853"/>
              <a:ext cx="9144000" cy="61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6" name="Shape 56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7E0F23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279400"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 b="0" i="0" u="none" strike="noStrike" cap="none" baseline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279400"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 b="0" i="0" u="none" strike="noStrike" cap="none" baseline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279400"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 b="0" i="0" u="none" strike="noStrike" cap="none" baseline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279400"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 b="0" i="0" u="none" strike="noStrike" cap="none" baseline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279400"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 b="0" i="0" u="none" strike="noStrike" cap="none" baseline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279400"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 b="0" i="0" u="none" strike="noStrike" cap="none" baseline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279400"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 b="0" i="0" u="none" strike="noStrike" cap="none" baseline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279400"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 b="0" i="0" u="none" strike="noStrike" cap="none" baseline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279400" algn="l" rtl="0">
              <a:spcBef>
                <a:spcPts val="0"/>
              </a:spcBef>
              <a:buClr>
                <a:schemeClr val="accent2"/>
              </a:buClr>
              <a:buSzPct val="100000"/>
              <a:buFont typeface="Georgia"/>
              <a:buNone/>
              <a:defRPr sz="4400" b="0" i="0" u="none" strike="noStrike" cap="none" baseline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2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42950" indent="-285750" algn="l" rtl="0">
              <a:spcBef>
                <a:spcPts val="560"/>
              </a:spcBef>
              <a:buClr>
                <a:schemeClr val="lt2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143000" indent="-228600" algn="l" rtl="0">
              <a:spcBef>
                <a:spcPts val="480"/>
              </a:spcBef>
              <a:buClr>
                <a:schemeClr val="lt2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600200" indent="-228600" algn="l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0574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5146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2971800" indent="-228600" algn="l" rtl="0">
              <a:spcBef>
                <a:spcPts val="400"/>
              </a:spcBef>
              <a:buClr>
                <a:schemeClr val="lt2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4290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3886200" indent="-228600" algn="l" rtl="0">
              <a:spcBef>
                <a:spcPts val="400"/>
              </a:spcBef>
              <a:buClr>
                <a:schemeClr val="lt2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7" name="Shape 7"/>
          <p:cNvSpPr/>
          <p:nvPr/>
        </p:nvSpPr>
        <p:spPr>
          <a:xfrm>
            <a:off x="0" y="1321"/>
            <a:ext cx="9144000" cy="118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ctrTitle"/>
          </p:nvPr>
        </p:nvSpPr>
        <p:spPr>
          <a:xfrm>
            <a:off x="685800" y="1395412"/>
            <a:ext cx="7772400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77" name="Shape 77"/>
          <p:cNvSpPr txBox="1">
            <a:spLocks noGrp="1"/>
          </p:cNvSpPr>
          <p:nvPr>
            <p:ph type="subTitle" idx="1"/>
          </p:nvPr>
        </p:nvSpPr>
        <p:spPr>
          <a:xfrm>
            <a:off x="685800" y="2910423"/>
            <a:ext cx="7772400" cy="11183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Madeleine Coakley</a:t>
            </a:r>
          </a:p>
        </p:txBody>
      </p:sp>
    </p:spTree>
  </p:cSld>
  <p:clrMapOvr>
    <a:masterClrMapping/>
  </p:clrMapOvr>
  <mc:AlternateContent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Visite Picardie pour la cusine, les </a:t>
            </a:r>
            <a:r>
              <a:rPr lang="en" sz="3000">
                <a:solidFill>
                  <a:srgbClr val="EFEFEF"/>
                </a:solidFill>
              </a:rPr>
              <a:t>f</a:t>
            </a:r>
            <a:r>
              <a:rPr lang="en" sz="3000">
                <a:latin typeface="Arial"/>
                <a:ea typeface="Arial"/>
                <a:cs typeface="Arial"/>
                <a:sym typeface="Arial"/>
              </a:rPr>
              <a:t>êtes, l'histoire, le décor, et le langue.</a:t>
            </a:r>
          </a:p>
        </p:txBody>
      </p:sp>
      <p:sp>
        <p:nvSpPr>
          <p:cNvPr id="139" name="Shape 139"/>
          <p:cNvSpPr/>
          <p:nvPr/>
        </p:nvSpPr>
        <p:spPr>
          <a:xfrm>
            <a:off x="2843212" y="3141850"/>
            <a:ext cx="3457575" cy="22669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Bibliography</a:t>
            </a:r>
          </a:p>
        </p:txBody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"Picardy Geography." </a:t>
            </a:r>
            <a:r>
              <a:rPr lang="en" sz="12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French-Property.com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French-Property.com, n.d. Web. 31 Jul 2012. &lt;http://www.french-property.com/regions/picardie/geography/&gt;.</a:t>
            </a:r>
          </a:p>
          <a:p>
            <a:endParaRPr/>
          </a:p>
          <a:p>
            <a:pPr lvl="0" rtl="0"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"The Region of Picardie, Town Information The Towns of Picardy." </a:t>
            </a:r>
            <a:r>
              <a:rPr lang="en" sz="12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French-at-a-Touch.com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Sharon Atchley, 01/25/2012. Web. 31 Jul 2012. </a:t>
            </a:r>
          </a:p>
          <a:p>
            <a:endParaRPr/>
          </a:p>
          <a:p>
            <a:pPr lvl="0" rtl="0"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"Picardy." </a:t>
            </a:r>
            <a:r>
              <a:rPr lang="en" sz="12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Wikipedia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Wikimedia Foundation, Inc, 6/20/2012. Web. 31 Jul 2012. </a:t>
            </a:r>
          </a:p>
          <a:p>
            <a:endParaRPr/>
          </a:p>
          <a:p>
            <a:pPr lvl="0" rtl="0"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"Picardie." </a:t>
            </a:r>
            <a:r>
              <a:rPr lang="en" sz="110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Wikitravel</a:t>
            </a: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Wikipedia, 3/12/2012. Web. 31 Jul 2012.</a:t>
            </a:r>
          </a:p>
          <a:p>
            <a:endParaRPr/>
          </a:p>
          <a:p>
            <a:pPr lvl="0" rtl="0"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"Picardy Holidays." </a:t>
            </a:r>
            <a:r>
              <a:rPr lang="en" sz="110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French-Property.com</a:t>
            </a: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French-Property.com, n.d. Web. 31 Jul 2012. &lt;http://www.french-property.com/regions/picardie/holidays/&gt;. </a:t>
            </a:r>
          </a:p>
          <a:p>
            <a:endParaRPr/>
          </a:p>
          <a:p>
            <a:pPr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"Picardy Culture Heritage and Tradition." </a:t>
            </a:r>
            <a:r>
              <a:rPr lang="en" sz="110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French-Property.com</a:t>
            </a: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French-Property.com, n.d. Web. 31 Jul 2012. &lt;http://www.french-property.com/regions/picardie/heritage.htm&gt;.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La capitale est Amiens</a:t>
            </a:r>
          </a:p>
        </p:txBody>
      </p:sp>
      <p:sp>
        <p:nvSpPr>
          <p:cNvPr id="84" name="Shape 84"/>
          <p:cNvSpPr/>
          <p:nvPr/>
        </p:nvSpPr>
        <p:spPr>
          <a:xfrm>
            <a:off x="457200" y="2575362"/>
            <a:ext cx="4762500" cy="28479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5" name="Shape 85"/>
          <p:cNvSpPr/>
          <p:nvPr/>
        </p:nvSpPr>
        <p:spPr>
          <a:xfrm>
            <a:off x="6240762" y="603687"/>
            <a:ext cx="1666875" cy="19716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57200" y="1563425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algn="just">
              <a:buNone/>
            </a:pPr>
            <a:r>
              <a:rPr lang="en"/>
              <a:t>Picardie est a la nord de France.  Elle a 3 departments: Somme, Aisne, et Oise.  Les arbes couvrissent 17% de elle.  Elle est dans la Chanel, et a 3 rivières: Le Somme, L'Aisne, et L'Oise.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98" name="Shape 98"/>
          <p:cNvSpPr/>
          <p:nvPr/>
        </p:nvSpPr>
        <p:spPr>
          <a:xfrm>
            <a:off x="2174840" y="1373437"/>
            <a:ext cx="4794319" cy="48095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Le president s'apple Claude Gewerc.  Ille est un Socialist.</a:t>
            </a:r>
          </a:p>
        </p:txBody>
      </p:sp>
      <p:sp>
        <p:nvSpPr>
          <p:cNvPr id="105" name="Shape 105"/>
          <p:cNvSpPr/>
          <p:nvPr/>
        </p:nvSpPr>
        <p:spPr>
          <a:xfrm>
            <a:off x="3619500" y="2554237"/>
            <a:ext cx="1905000" cy="24479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algn="just">
              <a:buNone/>
            </a:pPr>
            <a:r>
              <a:rPr lang="en"/>
              <a:t>Elle a été occupé de les Franks dans la 5th siècle.  Ils ont parlé la Picard langue.  Dans la 16th siècle, une region de gouvernement a créé.  Dans World War I, batailles ont été livrées le long de Somme.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Jules Verne et John Calvin ont habité de Picardie.</a:t>
            </a:r>
          </a:p>
        </p:txBody>
      </p:sp>
      <p:sp>
        <p:nvSpPr>
          <p:cNvPr id="118" name="Shape 118"/>
          <p:cNvSpPr/>
          <p:nvPr/>
        </p:nvSpPr>
        <p:spPr>
          <a:xfrm>
            <a:off x="6591300" y="3108225"/>
            <a:ext cx="2095500" cy="28479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19" name="Shape 119"/>
          <p:cNvSpPr/>
          <p:nvPr/>
        </p:nvSpPr>
        <p:spPr>
          <a:xfrm>
            <a:off x="457200" y="3460650"/>
            <a:ext cx="1847850" cy="24955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algn="just" rtl="0">
              <a:buNone/>
            </a:pPr>
            <a:r>
              <a:rPr lang="en" sz="3000"/>
              <a:t>Le Printemps-Le Blues autour du Zinc, Les Nuits du Blues, Festival Jazz, et Musique de Jazz</a:t>
            </a:r>
          </a:p>
          <a:p>
            <a:pPr lvl="0" algn="just" rtl="0">
              <a:buNone/>
            </a:pPr>
            <a:r>
              <a:rPr lang="en" sz="3000"/>
              <a:t>L'été-Les Nuits de </a:t>
            </a:r>
            <a:r>
              <a:rPr lang="en" sz="3000">
                <a:solidFill>
                  <a:srgbClr val="EFEFEF"/>
                </a:solidFill>
              </a:rPr>
              <a:t>Feu, F</a:t>
            </a:r>
            <a:r>
              <a:rPr lang="en" sz="3000">
                <a:latin typeface="Arial"/>
                <a:ea typeface="Arial"/>
                <a:cs typeface="Arial"/>
                <a:sym typeface="Arial"/>
              </a:rPr>
              <a:t>ête de Jean de la Fontaine, Merveilles de Coucy-le-Château, et Festival des Fôrets</a:t>
            </a:r>
          </a:p>
          <a:p>
            <a:pPr lvl="0" algn="just" rtl="0">
              <a:buNone/>
            </a:pPr>
            <a:r>
              <a:rPr lang="en" sz="3000"/>
              <a:t>L'automne-Festival du Film d'Amiens et Festival des Catédrales</a:t>
            </a:r>
          </a:p>
          <a:p>
            <a:pPr algn="just">
              <a:buNone/>
            </a:pPr>
            <a:r>
              <a:rPr lang="en" sz="3000"/>
              <a:t>L'hiver-Festival du film de Beauvais et F</a:t>
            </a:r>
            <a:r>
              <a:rPr lang="en" sz="3000">
                <a:latin typeface="Arial"/>
                <a:ea typeface="Arial"/>
                <a:cs typeface="Arial"/>
                <a:sym typeface="Arial"/>
              </a:rPr>
              <a:t>ête du Bois-Hourdy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"/>
              <a:t>Picardie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356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Les spécialités alimentaires de Picardie sont canard p</a:t>
            </a:r>
            <a:r>
              <a:rPr lang="en" sz="3000">
                <a:latin typeface="Arial"/>
                <a:ea typeface="Arial"/>
                <a:cs typeface="Arial"/>
                <a:sym typeface="Arial"/>
              </a:rPr>
              <a:t>ât</a:t>
            </a:r>
            <a:r>
              <a:rPr lang="en" sz="3000"/>
              <a:t>é, ficelle picarde, flamiches, tart au maroilles, pomme de terre, rissoles, caghuse, aroilles, gateau battu, et confiture de lait.</a:t>
            </a:r>
          </a:p>
        </p:txBody>
      </p:sp>
      <p:sp>
        <p:nvSpPr>
          <p:cNvPr id="132" name="Shape 132"/>
          <p:cNvSpPr/>
          <p:nvPr/>
        </p:nvSpPr>
        <p:spPr>
          <a:xfrm>
            <a:off x="3000375" y="3861812"/>
            <a:ext cx="3143250" cy="18573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458">
      <a:dk1>
        <a:srgbClr val="6A0212"/>
      </a:dk1>
      <a:lt1>
        <a:srgbClr val="B43C3E"/>
      </a:lt1>
      <a:dk2>
        <a:srgbClr val="000000"/>
      </a:dk2>
      <a:lt2>
        <a:srgbClr val="E9E0C9"/>
      </a:lt2>
      <a:accent1>
        <a:srgbClr val="D60030"/>
      </a:accent1>
      <a:accent2>
        <a:srgbClr val="FFA711"/>
      </a:accent2>
      <a:accent3>
        <a:srgbClr val="709E0B"/>
      </a:accent3>
      <a:accent4>
        <a:srgbClr val="006985"/>
      </a:accent4>
      <a:accent5>
        <a:srgbClr val="3A1E5E"/>
      </a:accent5>
      <a:accent6>
        <a:srgbClr val="FF6428"/>
      </a:accent6>
      <a:hlink>
        <a:srgbClr val="CDA43D"/>
      </a:hlink>
      <a:folHlink>
        <a:srgbClr val="744F1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Macintosh PowerPoint</Application>
  <PresentationFormat>On-screen Show (4:3)</PresentationFormat>
  <Paragraphs>34</Paragraphs>
  <Slides>11</Slides>
  <Notes>11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/>
      <vt:lpstr/>
      <vt:lpstr>Picardie</vt:lpstr>
      <vt:lpstr>Picardie</vt:lpstr>
      <vt:lpstr>Picardie</vt:lpstr>
      <vt:lpstr>Picardie</vt:lpstr>
      <vt:lpstr>Picardie</vt:lpstr>
      <vt:lpstr>Picardie</vt:lpstr>
      <vt:lpstr>Picardie</vt:lpstr>
      <vt:lpstr>Picardie</vt:lpstr>
      <vt:lpstr>Picardie</vt:lpstr>
      <vt:lpstr>Picardie</vt:lpstr>
      <vt:lpstr>Bibliography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Picardie</dc:title>
  <cp:lastModifiedBy>user</cp:lastModifiedBy>
  <cp:revision>1</cp:revision>
  <dcterms:created xsi:type="dcterms:W3CDTF">2012-08-21T02:30:57Z</dcterms:created>
  <dcterms:modified xsi:type="dcterms:W3CDTF">2012-08-21T02:31:13Z</dcterms:modified>
</cp:coreProperties>
</file>